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4" r:id="rId3"/>
    <p:sldMasterId id="2147483695" r:id="rId4"/>
    <p:sldMasterId id="2147483696" r:id="rId5"/>
    <p:sldMasterId id="214748369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5143500" cx="9144000"/>
  <p:notesSz cx="6858000" cy="9144000"/>
  <p:embeddedFontLst>
    <p:embeddedFont>
      <p:font typeface="Merriweather Sans"/>
      <p:regular r:id="rId44"/>
      <p:bold r:id="rId45"/>
      <p:italic r:id="rId46"/>
      <p:boldItalic r:id="rId47"/>
    </p:embeddedFont>
    <p:embeddedFont>
      <p:font typeface="Helvetica Neue"/>
      <p:regular r:id="rId48"/>
      <p:bold r:id="rId49"/>
      <p:italic r:id="rId50"/>
      <p:boldItalic r:id="rId51"/>
    </p:embeddedFont>
    <p:embeddedFont>
      <p:font typeface="Helvetica Neue Light"/>
      <p:regular r:id="rId52"/>
      <p:bold r:id="rId53"/>
      <p:italic r:id="rId54"/>
      <p:boldItalic r:id="rId55"/>
    </p:embeddedFont>
    <p:embeddedFont>
      <p:font typeface="Gill Sans"/>
      <p:regular r:id="rId56"/>
      <p:bold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font" Target="fonts/MerriweatherSans-regular.fntdata"/><Relationship Id="rId43" Type="http://schemas.openxmlformats.org/officeDocument/2006/relationships/slide" Target="slides/slide36.xml"/><Relationship Id="rId46" Type="http://schemas.openxmlformats.org/officeDocument/2006/relationships/font" Target="fonts/MerriweatherSans-italic.fntdata"/><Relationship Id="rId45" Type="http://schemas.openxmlformats.org/officeDocument/2006/relationships/font" Target="fonts/MerriweatherSans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font" Target="fonts/HelveticaNeue-regular.fntdata"/><Relationship Id="rId47" Type="http://schemas.openxmlformats.org/officeDocument/2006/relationships/font" Target="fonts/MerriweatherSans-boldItalic.fntdata"/><Relationship Id="rId49" Type="http://schemas.openxmlformats.org/officeDocument/2006/relationships/font" Target="fonts/HelveticaNeue-bold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HelveticaNeue-boldItalic.fntdata"/><Relationship Id="rId50" Type="http://schemas.openxmlformats.org/officeDocument/2006/relationships/font" Target="fonts/HelveticaNeue-italic.fntdata"/><Relationship Id="rId53" Type="http://schemas.openxmlformats.org/officeDocument/2006/relationships/font" Target="fonts/HelveticaNeueLight-bold.fntdata"/><Relationship Id="rId52" Type="http://schemas.openxmlformats.org/officeDocument/2006/relationships/font" Target="fonts/HelveticaNeueLight-regular.fntdata"/><Relationship Id="rId11" Type="http://schemas.openxmlformats.org/officeDocument/2006/relationships/slide" Target="slides/slide4.xml"/><Relationship Id="rId55" Type="http://schemas.openxmlformats.org/officeDocument/2006/relationships/font" Target="fonts/HelveticaNeueLight-boldItalic.fntdata"/><Relationship Id="rId10" Type="http://schemas.openxmlformats.org/officeDocument/2006/relationships/slide" Target="slides/slide3.xml"/><Relationship Id="rId54" Type="http://schemas.openxmlformats.org/officeDocument/2006/relationships/font" Target="fonts/HelveticaNeueLight-italic.fntdata"/><Relationship Id="rId13" Type="http://schemas.openxmlformats.org/officeDocument/2006/relationships/slide" Target="slides/slide6.xml"/><Relationship Id="rId57" Type="http://schemas.openxmlformats.org/officeDocument/2006/relationships/font" Target="fonts/GillSans-bold.fntdata"/><Relationship Id="rId12" Type="http://schemas.openxmlformats.org/officeDocument/2006/relationships/slide" Target="slides/slide5.xml"/><Relationship Id="rId56" Type="http://schemas.openxmlformats.org/officeDocument/2006/relationships/font" Target="fonts/GillSans-regular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901a5d332_59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2901a5d332_59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901a5d332_59_4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2901a5d332_59_4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g2901a5d332_59_4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901a5d332_174_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g2901a5d332_174_1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g2901a5d332_174_10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901a5d332_174_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g2901a5d332_174_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g2901a5d332_174_7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901a5d332_174_1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2901a5d332_174_1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7bdd75c91_0_1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27bdd75c91_0_17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901a5d332_174_30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2901a5d332_174_3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901a5d332_174_1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2901a5d332_174_1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901a5d332_174_3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2901a5d332_174_3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901a5d332_174_3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2901a5d332_174_3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901a5d332_174_3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g2901a5d332_174_3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7bdf3ab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7bdf3ab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901a5d332_174_2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g2901a5d332_174_2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7bdd75c91_0_2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0" name="Google Shape;500;g27bdd75c91_0_2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7bdd75c91_0_28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9" name="Google Shape;509;g27bdd75c91_0_2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7bdd75c91_0_2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g27bdd75c91_0_2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2901a5d332_59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g2901a5d332_59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901a5d332_59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0" name="Google Shape;530;g2901a5d332_59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g2901a5d332_59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901a5d332_59_5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g2901a5d332_59_5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g2901a5d332_59_5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901a5d332_59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901a5d332_59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901a5d332_59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2901a5d332_59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2901a5d332_59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2901a5d332_59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901a5d332_185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2901a5d332_185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901a5d332_59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g2901a5d332_59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2901a5d332_59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2901a5d332_59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901a5d332_59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2901a5d332_59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901a5d332_59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901a5d332_59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7bdd75c91_0_3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g27bdd75c91_0_30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901a5d332_59_1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g2901a5d332_59_17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7bdd75c91_0_3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g27bdd75c91_0_3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901a5d332_59_7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2901a5d332_59_7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7bdd75c91_0_1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27bdd75c91_0_1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7bdd75c91_0_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27bdd75c91_0_1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7bdd75c91_0_1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27bdd75c91_0_1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901a5d332_174_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2901a5d332_174_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2901a5d332_174_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901a5d332_174_4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2901a5d332_174_4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g2901a5d332_174_4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cop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 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 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23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 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6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6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7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">
  <p:cSld name="Photo - Horizontal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8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8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8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8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enter">
  <p:cSld name="Title - Cent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2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0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30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30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3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">
  <p:cSld name="Title - Top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1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3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Google Shape;123;p32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p32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3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3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Google Shape;128;p3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4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34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3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35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3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6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36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8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49" name="Google Shape;149;p38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3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3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" name="Google Shape;152;p3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9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" name="Google Shape;155;p39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3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3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" name="Google Shape;158;p3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61" name="Google Shape;161;p4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4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4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4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1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302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731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67" name="Google Shape;167;p41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68" name="Google Shape;168;p41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0075" lIns="20075" spcFirstLastPara="1" rIns="20075" wrap="square" tIns="20075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x">
  <p:cSld name="TITLE_AND_BOD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2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42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42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0075" lIns="20075" spcFirstLastPara="1" rIns="20075" wrap="square" tIns="20075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75" name="Google Shape;175;p43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43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" name="Google Shape;177;p4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" name="Google Shape;178;p4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" name="Google Shape;179;p4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4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2" name="Google Shape;182;p44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" name="Google Shape;183;p44"/>
          <p:cNvSpPr txBox="1"/>
          <p:nvPr>
            <p:ph idx="2" type="body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" name="Google Shape;184;p44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" name="Google Shape;185;p44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" name="Google Shape;186;p4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" name="Google Shape;187;p4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" name="Google Shape;188;p4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" name="Google Shape;191;p4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" name="Google Shape;192;p4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" name="Google Shape;193;p4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" name="Google Shape;196;p4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" name="Google Shape;197;p4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7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00" name="Google Shape;200;p47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1" name="Google Shape;201;p47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" name="Google Shape;202;p4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3" name="Google Shape;203;p4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4" name="Google Shape;204;p4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8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07" name="Google Shape;207;p48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" name="Google Shape;208;p48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" name="Google Shape;209;p4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" name="Google Shape;210;p4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" name="Google Shape;211;p4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14" name="Google Shape;214;p49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" name="Google Shape;215;p4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" name="Google Shape;216;p4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" name="Google Shape;217;p4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0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20" name="Google Shape;220;p50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" name="Google Shape;221;p5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2" name="Google Shape;222;p5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3" name="Google Shape;223;p5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4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43" name="Google Shape;143;p3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3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3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3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3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hyperlink" Target="https://hacktilldawn.com/2016/09/25/inception-modules-explained-and-implemented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6" Type="http://schemas.openxmlformats.org/officeDocument/2006/relationships/hyperlink" Target="https://hacktilldawn.com/2016/09/25/inception-modules-explained-and-implemented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6" Type="http://schemas.openxmlformats.org/officeDocument/2006/relationships/image" Target="../media/image17.png"/><Relationship Id="rId7" Type="http://schemas.openxmlformats.org/officeDocument/2006/relationships/hyperlink" Target="https://hacktilldawn.com/2016/09/25/inception-modules-explained-and-implemented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hyperlink" Target="https://www.youtube.com/watch?v=VxhSouuSZDY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hyperlink" Target="https://hacktilldawn.com/2016/09/25/inception-modules-explained-and-implemented/" TargetMode="External"/><Relationship Id="rId5" Type="http://schemas.openxmlformats.org/officeDocument/2006/relationships/image" Target="../media/image1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PyTorchZeroAll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Relationship Id="rId4" Type="http://schemas.openxmlformats.org/officeDocument/2006/relationships/hyperlink" Target="https://l.facebook.com/l.php?u=https%3A%2F%2Fgithub.com%2Fpytorch%2Fvision%2Fblob%2Fmaster%2Ftorchvision%2Fmodels%2Finception.py&amp;h=ATNXBaIaGFAleFTIV9OvygZMW2DKmgm38ujjOUNw_EHm5dDQ83HuM6uk04Nc-yajQ9TGLj0hCJXniSE1VVjT8jiBxQI-CKLxa1OBHfYxcq-OJB3WECmRs6SeJVOsV9UwDMlod4GHkH-M_ZI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Relationship Id="rId4" Type="http://schemas.openxmlformats.org/officeDocument/2006/relationships/hyperlink" Target="https://research.googleblog.com/2016/08/improving-inception-and-image.html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Relationship Id="rId4" Type="http://schemas.openxmlformats.org/officeDocument/2006/relationships/hyperlink" Target="https://www.youtube.com/watch?v=C6tLw-rPQ2o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Relationship Id="rId4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Relationship Id="rId4" Type="http://schemas.openxmlformats.org/officeDocument/2006/relationships/image" Target="../media/image28.png"/><Relationship Id="rId5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3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2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3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5.png"/><Relationship Id="rId4" Type="http://schemas.openxmlformats.org/officeDocument/2006/relationships/hyperlink" Target="https://arxiv.org/abs/1512.03385" TargetMode="External"/><Relationship Id="rId5" Type="http://schemas.openxmlformats.org/officeDocument/2006/relationships/hyperlink" Target="https://arxiv.org/abs/1603.05027" TargetMode="External"/><Relationship Id="rId6" Type="http://schemas.openxmlformats.org/officeDocument/2006/relationships/hyperlink" Target="http://icml.cc/2016/tutorials/icml2016_tutorial_deep_residual_networks_kaiminghe.pdf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arxiv.org/abs/1608.06993" TargetMode="External"/><Relationship Id="rId4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1.jpg"/><Relationship Id="rId4" Type="http://schemas.openxmlformats.org/officeDocument/2006/relationships/image" Target="../media/image3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hyperlink" Target="https://www.youtube.com/watch?v=VxhSouuSZDY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hyperlink" Target="https://www.youtube.com/watch?v=VxhSouuSZDY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hyperlink" Target="https://www.youtube.com/watch?v=VxhSouuSZDY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cs231n.stanford.edu/slides/2017/cs231n_2017_lecture5.pdf" TargetMode="External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cs231n.stanford.edu/slides/2017/cs231n_2017_lecture5.pdf" TargetMode="Externa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28" name="Google Shape;228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29" name="Google Shape;229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1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31" name="Google Shape;231;p5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51"/>
          <p:cNvSpPr txBox="1"/>
          <p:nvPr/>
        </p:nvSpPr>
        <p:spPr>
          <a:xfrm>
            <a:off x="2673298" y="1846000"/>
            <a:ext cx="37974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</a:t>
            </a:r>
            <a:r>
              <a:rPr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Advanced CNN</a:t>
            </a:r>
            <a:endParaRPr sz="500"/>
          </a:p>
        </p:txBody>
      </p:sp>
      <p:sp>
        <p:nvSpPr>
          <p:cNvPr id="233" name="Google Shape;233;p51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5" name="Google Shape;305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724" y="1268026"/>
            <a:ext cx="3989150" cy="2928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2800" y="-22803"/>
            <a:ext cx="5292901" cy="3751704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60"/>
          <p:cNvSpPr txBox="1"/>
          <p:nvPr/>
        </p:nvSpPr>
        <p:spPr>
          <a:xfrm>
            <a:off x="3851200" y="4912800"/>
            <a:ext cx="52929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https://hacktilldawn.com/2016/09/25/inception-modules-explained-and-implemented/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4" name="Google Shape;314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724" y="1268026"/>
            <a:ext cx="3989150" cy="2928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2800" y="-22803"/>
            <a:ext cx="5292901" cy="375170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61"/>
          <p:cNvSpPr txBox="1"/>
          <p:nvPr/>
        </p:nvSpPr>
        <p:spPr>
          <a:xfrm>
            <a:off x="248975" y="4181575"/>
            <a:ext cx="4688100" cy="7155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14148" l="0" r="-899" t="-4719"/>
            </a:stretch>
          </a:blip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317" name="Google Shape;317;p61"/>
          <p:cNvSpPr txBox="1"/>
          <p:nvPr/>
        </p:nvSpPr>
        <p:spPr>
          <a:xfrm>
            <a:off x="3851200" y="4912800"/>
            <a:ext cx="52929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https://hacktilldawn.com/2016/09/25/inception-modules-explained-and-implemented/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4" name="Google Shape;324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724" y="1268026"/>
            <a:ext cx="3989150" cy="2928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2800" y="-22803"/>
            <a:ext cx="5292901" cy="3751704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62"/>
          <p:cNvSpPr txBox="1"/>
          <p:nvPr/>
        </p:nvSpPr>
        <p:spPr>
          <a:xfrm>
            <a:off x="248975" y="4181575"/>
            <a:ext cx="4688100" cy="7155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14148" l="0" r="-899" t="-4719"/>
            </a:stretch>
          </a:blip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327" name="Google Shape;327;p62"/>
          <p:cNvSpPr txBox="1"/>
          <p:nvPr/>
        </p:nvSpPr>
        <p:spPr>
          <a:xfrm>
            <a:off x="5452275" y="3689750"/>
            <a:ext cx="2853600" cy="12783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-14719" l="0" r="-1819" t="-2539"/>
            </a:stretch>
          </a:blip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8" name="Google Shape;328;p62"/>
          <p:cNvSpPr txBox="1"/>
          <p:nvPr/>
        </p:nvSpPr>
        <p:spPr>
          <a:xfrm>
            <a:off x="3851200" y="4912800"/>
            <a:ext cx="52929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https://hacktilldawn.com/2016/09/25/inception-modules-explained-and-implemented/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33" name="Google Shape;333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63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335" name="Google Shape;335;p63"/>
          <p:cNvSpPr/>
          <p:nvPr/>
        </p:nvSpPr>
        <p:spPr>
          <a:xfrm>
            <a:off x="6152725" y="3544550"/>
            <a:ext cx="185400" cy="131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Inception Module</a:t>
            </a:r>
            <a:endParaRPr/>
          </a:p>
        </p:txBody>
      </p:sp>
      <p:grpSp>
        <p:nvGrpSpPr>
          <p:cNvPr id="341" name="Google Shape;341;p64"/>
          <p:cNvGrpSpPr/>
          <p:nvPr/>
        </p:nvGrpSpPr>
        <p:grpSpPr>
          <a:xfrm>
            <a:off x="1257300" y="1347788"/>
            <a:ext cx="6002712" cy="3409000"/>
            <a:chOff x="0" y="0"/>
            <a:chExt cx="16007232" cy="9090668"/>
          </a:xfrm>
        </p:grpSpPr>
        <p:pic>
          <p:nvPicPr>
            <p:cNvPr descr="Image" id="342" name="Google Shape;342;p6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16007232" cy="90906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3" name="Google Shape;343;p64"/>
            <p:cNvSpPr txBox="1"/>
            <p:nvPr/>
          </p:nvSpPr>
          <p:spPr>
            <a:xfrm>
              <a:off x="8609987" y="3849230"/>
              <a:ext cx="832500" cy="62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5x5</a:t>
              </a:r>
              <a:endParaRPr sz="500"/>
            </a:p>
          </p:txBody>
        </p:sp>
        <p:sp>
          <p:nvSpPr>
            <p:cNvPr id="344" name="Google Shape;344;p64"/>
            <p:cNvSpPr txBox="1"/>
            <p:nvPr/>
          </p:nvSpPr>
          <p:spPr>
            <a:xfrm>
              <a:off x="9048429" y="5822357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(16)</a:t>
              </a:r>
              <a:endParaRPr sz="500"/>
            </a:p>
          </p:txBody>
        </p:sp>
        <p:sp>
          <p:nvSpPr>
            <p:cNvPr id="345" name="Google Shape;345;p64"/>
            <p:cNvSpPr txBox="1"/>
            <p:nvPr/>
          </p:nvSpPr>
          <p:spPr>
            <a:xfrm>
              <a:off x="5669886" y="5822357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(16)</a:t>
              </a:r>
              <a:endParaRPr sz="500"/>
            </a:p>
          </p:txBody>
        </p:sp>
        <p:sp>
          <p:nvSpPr>
            <p:cNvPr id="346" name="Google Shape;346;p64"/>
            <p:cNvSpPr txBox="1"/>
            <p:nvPr/>
          </p:nvSpPr>
          <p:spPr>
            <a:xfrm>
              <a:off x="12426970" y="5822357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(16)</a:t>
              </a:r>
              <a:endParaRPr sz="500"/>
            </a:p>
          </p:txBody>
        </p:sp>
        <p:sp>
          <p:nvSpPr>
            <p:cNvPr id="347" name="Google Shape;347;p64"/>
            <p:cNvSpPr txBox="1"/>
            <p:nvPr/>
          </p:nvSpPr>
          <p:spPr>
            <a:xfrm>
              <a:off x="12426970" y="4233938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  <p:sp>
          <p:nvSpPr>
            <p:cNvPr id="348" name="Google Shape;348;p64"/>
            <p:cNvSpPr txBox="1"/>
            <p:nvPr/>
          </p:nvSpPr>
          <p:spPr>
            <a:xfrm>
              <a:off x="12426970" y="2645519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  <p:sp>
          <p:nvSpPr>
            <p:cNvPr id="349" name="Google Shape;349;p64"/>
            <p:cNvSpPr txBox="1"/>
            <p:nvPr/>
          </p:nvSpPr>
          <p:spPr>
            <a:xfrm>
              <a:off x="9048429" y="4233938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  <p:sp>
          <p:nvSpPr>
            <p:cNvPr id="350" name="Google Shape;350;p64"/>
            <p:cNvSpPr txBox="1"/>
            <p:nvPr/>
          </p:nvSpPr>
          <p:spPr>
            <a:xfrm>
              <a:off x="2215705" y="4233938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</p:grpSp>
      <p:sp>
        <p:nvSpPr>
          <p:cNvPr id="351" name="Google Shape;351;p64"/>
          <p:cNvSpPr txBox="1"/>
          <p:nvPr/>
        </p:nvSpPr>
        <p:spPr>
          <a:xfrm>
            <a:off x="4302300" y="4833000"/>
            <a:ext cx="77802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https://hacktilldawn.com/2016/09/25/inception-modules-explained-and-implemented/</a:t>
            </a:r>
            <a:r>
              <a:rPr lang="en" sz="1000"/>
              <a:t> </a:t>
            </a:r>
            <a:endParaRPr sz="1000"/>
          </a:p>
        </p:txBody>
      </p:sp>
      <p:pic>
        <p:nvPicPr>
          <p:cNvPr descr="Image" id="352" name="Google Shape;352;p6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357;p65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358" name="Google Shape;358;p65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9" name="Google Shape;359;p65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60" name="Google Shape;360;p65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61" name="Google Shape;361;p65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362" name="Google Shape;362;p65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363" name="Google Shape;363;p6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64" name="Google Shape;364;p65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365" name="Google Shape;365;p65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66" name="Google Shape;366;p65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67" name="Google Shape;367;p65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68" name="Google Shape;368;p65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69" name="Google Shape;369;p65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70" name="Google Shape;370;p65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71" name="Google Shape;371;p65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pic>
        <p:nvPicPr>
          <p:cNvPr descr="Image" id="372" name="Google Shape;372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6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78" name="Google Shape;378;p66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379" name="Google Shape;379;p66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0" name="Google Shape;380;p66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1" name="Google Shape;381;p66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2" name="Google Shape;382;p66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383" name="Google Shape;383;p66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384" name="Google Shape;384;p6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85" name="Google Shape;385;p66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386" name="Google Shape;386;p66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87" name="Google Shape;387;p66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88" name="Google Shape;388;p66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89" name="Google Shape;389;p66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90" name="Google Shape;390;p66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91" name="Google Shape;391;p66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92" name="Google Shape;392;p66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393" name="Google Shape;393;p66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9" name="Google Shape;399;p67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00" name="Google Shape;400;p67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01" name="Google Shape;401;p67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2" name="Google Shape;402;p67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3" name="Google Shape;403;p67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4" name="Google Shape;404;p67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05" name="Google Shape;405;p67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06" name="Google Shape;406;p6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07" name="Google Shape;407;p67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08" name="Google Shape;408;p67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09" name="Google Shape;409;p67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10" name="Google Shape;410;p67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11" name="Google Shape;411;p67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12" name="Google Shape;412;p67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13" name="Google Shape;413;p67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14" name="Google Shape;414;p67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15" name="Google Shape;415;p67"/>
          <p:cNvSpPr/>
          <p:nvPr/>
        </p:nvSpPr>
        <p:spPr>
          <a:xfrm>
            <a:off x="2772817" y="429169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6" name="Google Shape;416;p67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8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68"/>
          <p:cNvSpPr txBox="1"/>
          <p:nvPr/>
        </p:nvSpPr>
        <p:spPr>
          <a:xfrm>
            <a:off x="3734175" y="2691738"/>
            <a:ext cx="5366700" cy="9030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3" name="Google Shape;423;p68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24" name="Google Shape;424;p68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25" name="Google Shape;425;p68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26" name="Google Shape;426;p68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27" name="Google Shape;427;p68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28" name="Google Shape;428;p68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29" name="Google Shape;429;p68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30" name="Google Shape;430;p6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31" name="Google Shape;431;p68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32" name="Google Shape;432;p68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33" name="Google Shape;433;p68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34" name="Google Shape;434;p68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35" name="Google Shape;435;p68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36" name="Google Shape;436;p68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37" name="Google Shape;437;p68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38" name="Google Shape;438;p68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39" name="Google Shape;439;p68"/>
          <p:cNvSpPr/>
          <p:nvPr/>
        </p:nvSpPr>
        <p:spPr>
          <a:xfrm>
            <a:off x="2798342" y="291508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0" name="Google Shape;440;p68"/>
          <p:cNvSpPr/>
          <p:nvPr/>
        </p:nvSpPr>
        <p:spPr>
          <a:xfrm>
            <a:off x="2772817" y="429169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1" name="Google Shape;441;p68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2" name="Google Shape;442;p68"/>
          <p:cNvSpPr/>
          <p:nvPr/>
        </p:nvSpPr>
        <p:spPr>
          <a:xfrm>
            <a:off x="2615075" y="2471125"/>
            <a:ext cx="665100" cy="122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68"/>
          <p:cNvSpPr/>
          <p:nvPr/>
        </p:nvSpPr>
        <p:spPr>
          <a:xfrm>
            <a:off x="2798342" y="2958010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9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9" name="Google Shape;449;p69"/>
          <p:cNvSpPr txBox="1"/>
          <p:nvPr/>
        </p:nvSpPr>
        <p:spPr>
          <a:xfrm>
            <a:off x="3734175" y="2691738"/>
            <a:ext cx="5366700" cy="9030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0" name="Google Shape;450;p69"/>
          <p:cNvSpPr txBox="1"/>
          <p:nvPr/>
        </p:nvSpPr>
        <p:spPr>
          <a:xfrm>
            <a:off x="3734175" y="3815926"/>
            <a:ext cx="5366700" cy="1226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 = nn.Conv2d(in_channels,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.branch3x3dbl_1(x)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.branch3x3dbl_2(branch3x3dbl)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.branch3x3dbl_3(branch3x3dbl)</a:t>
            </a:r>
            <a:endParaRPr sz="500"/>
          </a:p>
        </p:txBody>
      </p:sp>
      <p:sp>
        <p:nvSpPr>
          <p:cNvPr id="451" name="Google Shape;451;p69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52" name="Google Shape;452;p69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53" name="Google Shape;453;p69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54" name="Google Shape;454;p69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55" name="Google Shape;455;p69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56" name="Google Shape;456;p69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57" name="Google Shape;457;p69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58" name="Google Shape;458;p6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59" name="Google Shape;459;p69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60" name="Google Shape;460;p69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61" name="Google Shape;461;p69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62" name="Google Shape;462;p69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63" name="Google Shape;463;p69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64" name="Google Shape;464;p69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65" name="Google Shape;465;p69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66" name="Google Shape;466;p69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67" name="Google Shape;467;p69"/>
          <p:cNvSpPr/>
          <p:nvPr/>
        </p:nvSpPr>
        <p:spPr>
          <a:xfrm>
            <a:off x="2798342" y="291508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8" name="Google Shape;468;p69"/>
          <p:cNvSpPr/>
          <p:nvPr/>
        </p:nvSpPr>
        <p:spPr>
          <a:xfrm>
            <a:off x="2772817" y="424388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9" name="Google Shape;469;p69"/>
          <p:cNvSpPr/>
          <p:nvPr/>
        </p:nvSpPr>
        <p:spPr>
          <a:xfrm>
            <a:off x="2772817" y="429169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0" name="Google Shape;470;p69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1" name="Google Shape;471;p69"/>
          <p:cNvSpPr/>
          <p:nvPr/>
        </p:nvSpPr>
        <p:spPr>
          <a:xfrm>
            <a:off x="2615075" y="2471125"/>
            <a:ext cx="665100" cy="122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69"/>
          <p:cNvSpPr/>
          <p:nvPr/>
        </p:nvSpPr>
        <p:spPr>
          <a:xfrm>
            <a:off x="2798342" y="2958010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2"/>
          <p:cNvSpPr txBox="1"/>
          <p:nvPr>
            <p:ph type="title"/>
          </p:nvPr>
        </p:nvSpPr>
        <p:spPr>
          <a:xfrm>
            <a:off x="0" y="8075"/>
            <a:ext cx="9073200" cy="1488000"/>
          </a:xfrm>
          <a:prstGeom prst="rect">
            <a:avLst/>
          </a:prstGeom>
        </p:spPr>
        <p:txBody>
          <a:bodyPr anchorCtr="0" anchor="b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 for Comments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Please feel free to add comments directly on these slides.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Other slides: 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http://bit.ly/PyTorchZeroAll</a:t>
            </a:r>
            <a:r>
              <a:rPr lang="en" sz="2800"/>
              <a:t>      </a:t>
            </a:r>
            <a:endParaRPr sz="2800"/>
          </a:p>
        </p:txBody>
      </p:sp>
      <p:sp>
        <p:nvSpPr>
          <p:cNvPr id="239" name="Google Shape;239;p52"/>
          <p:cNvSpPr txBox="1"/>
          <p:nvPr/>
        </p:nvSpPr>
        <p:spPr>
          <a:xfrm>
            <a:off x="5446800" y="4728475"/>
            <a:ext cx="40647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Picture from http://www.tssablog.org/archives/3280</a:t>
            </a:r>
            <a:endParaRPr sz="1200"/>
          </a:p>
        </p:txBody>
      </p:sp>
      <p:pic>
        <p:nvPicPr>
          <p:cNvPr id="240" name="Google Shape;240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42" y="1538300"/>
            <a:ext cx="6008308" cy="33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70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8" name="Google Shape;478;p70"/>
          <p:cNvSpPr txBox="1"/>
          <p:nvPr/>
        </p:nvSpPr>
        <p:spPr>
          <a:xfrm>
            <a:off x="3734175" y="2691738"/>
            <a:ext cx="5366700" cy="9030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9" name="Google Shape;479;p70"/>
          <p:cNvSpPr txBox="1"/>
          <p:nvPr/>
        </p:nvSpPr>
        <p:spPr>
          <a:xfrm>
            <a:off x="3734175" y="3815926"/>
            <a:ext cx="5366700" cy="1226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 = nn.Conv2d(in_channels,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.branch3x3dbl_1(x)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.branch3x3dbl_2(branch3x3dbl)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.branch3x3dbl_3(branch3x3dbl)</a:t>
            </a:r>
            <a:endParaRPr sz="500"/>
          </a:p>
        </p:txBody>
      </p:sp>
      <p:sp>
        <p:nvSpPr>
          <p:cNvPr id="480" name="Google Shape;480;p70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81" name="Google Shape;481;p70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82" name="Google Shape;482;p70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83" name="Google Shape;483;p70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84" name="Google Shape;484;p70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85" name="Google Shape;485;p70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86" name="Google Shape;486;p70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87" name="Google Shape;487;p7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88" name="Google Shape;488;p70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89" name="Google Shape;489;p70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90" name="Google Shape;490;p70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91" name="Google Shape;491;p70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92" name="Google Shape;492;p70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93" name="Google Shape;493;p70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94" name="Google Shape;494;p70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95" name="Google Shape;495;p70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96" name="Google Shape;496;p70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7" name="Google Shape;497;p70"/>
          <p:cNvSpPr txBox="1"/>
          <p:nvPr/>
        </p:nvSpPr>
        <p:spPr>
          <a:xfrm>
            <a:off x="2123956" y="1247469"/>
            <a:ext cx="1372500" cy="849000"/>
          </a:xfrm>
          <a:prstGeom prst="rect">
            <a:avLst/>
          </a:prstGeom>
          <a:solidFill>
            <a:srgbClr val="FCE6CE"/>
          </a:solidFill>
          <a:ln cap="flat" cmpd="sng" w="25400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outputs =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[branch1x1,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 branch5x5,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 branch3x3dbl,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 branch_pool]</a:t>
            </a:r>
            <a:endParaRPr sz="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71"/>
          <p:cNvSpPr txBox="1"/>
          <p:nvPr>
            <p:ph type="title"/>
          </p:nvPr>
        </p:nvSpPr>
        <p:spPr>
          <a:xfrm>
            <a:off x="3133306" y="323643"/>
            <a:ext cx="37935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Inception Module</a:t>
            </a:r>
            <a:endParaRPr/>
          </a:p>
        </p:txBody>
      </p:sp>
      <p:sp>
        <p:nvSpPr>
          <p:cNvPr id="503" name="Google Shape;503;p71"/>
          <p:cNvSpPr txBox="1"/>
          <p:nvPr/>
        </p:nvSpPr>
        <p:spPr>
          <a:xfrm>
            <a:off x="8548" y="868538"/>
            <a:ext cx="5150700" cy="40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InceptionA(nn.Module):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in_channels):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(InceptionA,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.branch3x3dbl_1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.branch3x3dbl_3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branch1x1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branch5x5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branch5x5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branch3x3dbl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branch3x3dbl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.branch3x3dbl_2(branch3x3dbl)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branch3x3dbl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.branch3x3dbl_3(branch3x3dbl)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branch_pool = F.avg_pool2d(x,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branch_pool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outputs = [branch1x1, branch5x5, branch3x3dbl, branch_pool]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torch.cat(outputs,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504" name="Google Shape;504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65102" y="202651"/>
            <a:ext cx="2277385" cy="1352228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71"/>
          <p:cNvSpPr txBox="1"/>
          <p:nvPr/>
        </p:nvSpPr>
        <p:spPr>
          <a:xfrm>
            <a:off x="5275873" y="1740075"/>
            <a:ext cx="3783900" cy="31302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88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 = nn.MaxPool2d(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 = nn.Linear(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1408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in_size = x.size(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x.view(in_size, -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tensor</a:t>
            </a:r>
            <a:endParaRPr b="1" i="1" sz="1200" u="none" cap="none" strike="noStrike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.fc(x)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F.log_softmax(x)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6" name="Google Shape;506;p71"/>
          <p:cNvSpPr txBox="1"/>
          <p:nvPr/>
        </p:nvSpPr>
        <p:spPr>
          <a:xfrm>
            <a:off x="8550" y="4893000"/>
            <a:ext cx="30000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rgbClr val="365899"/>
                </a:solidFill>
                <a:highlight>
                  <a:srgbClr val="F6F7F9"/>
                </a:highlight>
                <a:hlinkClick r:id="rId4"/>
              </a:rPr>
              <a:t>https://github.com/.../torchvision/models/inception.py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72"/>
          <p:cNvSpPr txBox="1"/>
          <p:nvPr>
            <p:ph type="title"/>
          </p:nvPr>
        </p:nvSpPr>
        <p:spPr>
          <a:xfrm>
            <a:off x="3133306" y="323643"/>
            <a:ext cx="37935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Inception Module</a:t>
            </a:r>
            <a:endParaRPr/>
          </a:p>
        </p:txBody>
      </p:sp>
      <p:sp>
        <p:nvSpPr>
          <p:cNvPr id="512" name="Google Shape;512;p72"/>
          <p:cNvSpPr txBox="1"/>
          <p:nvPr/>
        </p:nvSpPr>
        <p:spPr>
          <a:xfrm>
            <a:off x="237148" y="1237631"/>
            <a:ext cx="4204500" cy="36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[44800/60000 (75%)]	Loss: 0.064180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[45440/60000 (76%)]	Loss: 0.020339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[46080/60000 (77%)]	Loss: 0.061476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[46720/60000 (78%)]	Loss: 0.039662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[47360/60000 (79%)]	Loss: 0.026798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[48000/60000 (80%)]	Loss: 0.071569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[48640/60000 (81%)]	Loss: 0.003835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[49280/60000 (82%)]	Loss: 0.005564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[49920/60000 (83%)]	Loss: 0.020116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[50560/60000 (84%)]	Loss: 0.128114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[51200/60000 (85%)]	Loss: 0.016599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[51840/60000 (86%)]	Loss: 0.006995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[52480/60000 (87%)]	Loss: 0.111267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[53120/60000 (88%)]	Loss: 0.052126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[53760/60000 (90%)]	Loss: 0.034962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[54400/60000 (91%)]	Loss: 0.029465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[55040/60000 (92%)]	Loss: 0.031482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[55680/60000 (93%)]	Loss: 0.015132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[56320/60000 (94%)]	Loss: 0.010435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[56960/60000 (95%)]	Loss: 0.014344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[57600/60000 (96%)]	Loss: 0.014952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[58240/60000 (97%)]	Loss: 0.153132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[58880/60000 (98%)]	Loss: 0.112024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[59520/60000 (99%)]	Loss: 0.009406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Test set: Average loss: 0.0470, Accuracy: 9866/10000 (</a:t>
            </a:r>
            <a:r>
              <a:rPr b="1" i="0" lang="en" sz="16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99%</a:t>
            </a: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</p:txBody>
      </p:sp>
      <p:pic>
        <p:nvPicPr>
          <p:cNvPr descr="Image" id="513" name="Google Shape;513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65102" y="202651"/>
            <a:ext cx="2277385" cy="1352228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72"/>
          <p:cNvSpPr txBox="1"/>
          <p:nvPr/>
        </p:nvSpPr>
        <p:spPr>
          <a:xfrm>
            <a:off x="5275873" y="1740075"/>
            <a:ext cx="3783900" cy="31302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88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 = nn.MaxPool2d(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 = nn.Linear(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1408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in_size = x.size(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x.view(in_size, -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tensor</a:t>
            </a:r>
            <a:endParaRPr b="1" i="1" sz="1200" u="none" cap="none" strike="noStrike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.fc(x)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F.log_softmax(x)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Exercise 1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-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: Implement full inception v3/v4</a:t>
            </a:r>
            <a:endParaRPr/>
          </a:p>
        </p:txBody>
      </p:sp>
      <p:pic>
        <p:nvPicPr>
          <p:cNvPr descr="Image" id="520" name="Google Shape;52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1587996"/>
            <a:ext cx="7620000" cy="2843142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73"/>
          <p:cNvSpPr txBox="1"/>
          <p:nvPr/>
        </p:nvSpPr>
        <p:spPr>
          <a:xfrm>
            <a:off x="3125814" y="4826027"/>
            <a:ext cx="58260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https://research.googleblog.com/2016/08/improving-inception-and-image.html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0750" y="827485"/>
            <a:ext cx="4762500" cy="36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74"/>
          <p:cNvSpPr/>
          <p:nvPr/>
        </p:nvSpPr>
        <p:spPr>
          <a:xfrm>
            <a:off x="0" y="4937231"/>
            <a:ext cx="25170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https://www.youtube.com/watch?v=C6tLw-rPQ2o</a:t>
            </a:r>
            <a:r>
              <a:rPr lang="en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Google Shape;533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50" y="765546"/>
            <a:ext cx="9048649" cy="4309554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75"/>
          <p:cNvSpPr txBox="1"/>
          <p:nvPr>
            <p:ph type="title"/>
          </p:nvPr>
        </p:nvSpPr>
        <p:spPr>
          <a:xfrm>
            <a:off x="602588" y="12541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we just go deeper</a:t>
            </a:r>
            <a:r>
              <a:rPr lang="en"/>
              <a:t>, </a:t>
            </a: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keep stacking layers?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75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Google Shape;541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125" y="686375"/>
            <a:ext cx="9100050" cy="4381499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76"/>
          <p:cNvSpPr txBox="1"/>
          <p:nvPr>
            <p:ph type="title"/>
          </p:nvPr>
        </p:nvSpPr>
        <p:spPr>
          <a:xfrm>
            <a:off x="602588" y="12541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we just go deeper</a:t>
            </a:r>
            <a:r>
              <a:rPr lang="en"/>
              <a:t>, </a:t>
            </a: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keep stacking layers?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76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77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with stacking layers (TBA) </a:t>
            </a:r>
            <a:endParaRPr/>
          </a:p>
        </p:txBody>
      </p:sp>
      <p:sp>
        <p:nvSpPr>
          <p:cNvPr id="549" name="Google Shape;549;p77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Vanishing gradients problem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Back propagation kind of gives up…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Degradation problem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with increased network depth accuracy gets saturated and then rapidly degrades</a:t>
            </a:r>
            <a:endParaRPr sz="2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8"/>
          <p:cNvSpPr txBox="1"/>
          <p:nvPr>
            <p:ph type="title"/>
          </p:nvPr>
        </p:nvSpPr>
        <p:spPr>
          <a:xfrm>
            <a:off x="431625" y="403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Residual Learning</a:t>
            </a:r>
            <a:endParaRPr/>
          </a:p>
        </p:txBody>
      </p:sp>
      <p:pic>
        <p:nvPicPr>
          <p:cNvPr id="555" name="Google Shape;555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3200" y="1058225"/>
            <a:ext cx="4345076" cy="358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3425" y="4892102"/>
            <a:ext cx="6170574" cy="2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79"/>
          <p:cNvSpPr txBox="1"/>
          <p:nvPr>
            <p:ph type="title"/>
          </p:nvPr>
        </p:nvSpPr>
        <p:spPr>
          <a:xfrm>
            <a:off x="431625" y="403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Residual Learning</a:t>
            </a:r>
            <a:endParaRPr/>
          </a:p>
        </p:txBody>
      </p:sp>
      <p:pic>
        <p:nvPicPr>
          <p:cNvPr id="562" name="Google Shape;562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3200" y="1058225"/>
            <a:ext cx="4345076" cy="358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2697" y="1004825"/>
            <a:ext cx="5025101" cy="3634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3425" y="4892102"/>
            <a:ext cx="6170574" cy="2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45" name="Google Shape;245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46" name="Google Shape;246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53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48" name="Google Shape;248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53"/>
          <p:cNvSpPr txBox="1"/>
          <p:nvPr/>
        </p:nvSpPr>
        <p:spPr>
          <a:xfrm>
            <a:off x="2673298" y="1846000"/>
            <a:ext cx="37974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</a:t>
            </a:r>
            <a:r>
              <a:rPr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Advanced CNN</a:t>
            </a:r>
            <a:endParaRPr sz="500"/>
          </a:p>
        </p:txBody>
      </p:sp>
      <p:sp>
        <p:nvSpPr>
          <p:cNvPr id="250" name="Google Shape;250;p53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569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7900" y="2569"/>
            <a:ext cx="9144003" cy="5140931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80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Google Shape;575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266"/>
            <a:ext cx="9144000" cy="4928061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81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304800"/>
            <a:ext cx="8677186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82"/>
          <p:cNvSpPr txBox="1"/>
          <p:nvPr/>
        </p:nvSpPr>
        <p:spPr>
          <a:xfrm>
            <a:off x="-381000" y="-381000"/>
            <a:ext cx="3000000" cy="16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Many more experiments!</a:t>
            </a:r>
            <a:endParaRPr sz="3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7" name="Google Shape;587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50" y="31390"/>
            <a:ext cx="9143998" cy="5112111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83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" name="Google Shape;593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8524" y="516575"/>
            <a:ext cx="3355474" cy="4568749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84"/>
          <p:cNvSpPr txBox="1"/>
          <p:nvPr>
            <p:ph type="title"/>
          </p:nvPr>
        </p:nvSpPr>
        <p:spPr>
          <a:xfrm>
            <a:off x="466550" y="-8875"/>
            <a:ext cx="63486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Exercise 1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-</a:t>
            </a:r>
            <a:r>
              <a:rPr lang="en"/>
              <a:t>2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: Implement </a:t>
            </a:r>
            <a:r>
              <a:rPr lang="en"/>
              <a:t>ResNet</a:t>
            </a:r>
            <a:endParaRPr/>
          </a:p>
        </p:txBody>
      </p:sp>
      <p:sp>
        <p:nvSpPr>
          <p:cNvPr id="595" name="Google Shape;595;p84"/>
          <p:cNvSpPr txBox="1"/>
          <p:nvPr>
            <p:ph idx="1" type="body"/>
          </p:nvPr>
        </p:nvSpPr>
        <p:spPr>
          <a:xfrm>
            <a:off x="495450" y="1366475"/>
            <a:ext cx="6348600" cy="27726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/>
              <a:t>Try to implement from </a:t>
            </a:r>
            <a:r>
              <a:rPr lang="en"/>
              <a:t>scratch</a:t>
            </a:r>
            <a:r>
              <a:rPr lang="en"/>
              <a:t> </a:t>
            </a:r>
            <a:endParaRPr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/>
              <a:t>Deep Residual Learning for Image Recognition: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https://arxiv.org/abs/1512.03385</a:t>
            </a:r>
            <a:endParaRPr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/>
              <a:t> Identity Mappings in Deep Residual Networks: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https://arxiv.org/abs/1603.05027</a:t>
            </a:r>
            <a:r>
              <a:rPr lang="en"/>
              <a:t> </a:t>
            </a:r>
            <a:endParaRPr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 sz="2200" u="sng">
                <a:solidFill>
                  <a:schemeClr val="hlink"/>
                </a:solidFill>
                <a:hlinkClick r:id="rId6"/>
              </a:rPr>
              <a:t>http://icml.cc/2016/tutorials/icml2016_tutorial_deep_residual_networks_kaiminghe.pdf</a:t>
            </a:r>
            <a:r>
              <a:rPr lang="en" sz="2200"/>
              <a:t>  </a:t>
            </a:r>
            <a:endParaRPr sz="22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8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Exercise 1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-</a:t>
            </a:r>
            <a:r>
              <a:rPr lang="en"/>
              <a:t>3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: Implement DenseNet</a:t>
            </a:r>
            <a:endParaRPr/>
          </a:p>
        </p:txBody>
      </p:sp>
      <p:sp>
        <p:nvSpPr>
          <p:cNvPr id="601" name="Google Shape;601;p85"/>
          <p:cNvSpPr txBox="1"/>
          <p:nvPr/>
        </p:nvSpPr>
        <p:spPr>
          <a:xfrm>
            <a:off x="6489206" y="4845077"/>
            <a:ext cx="2471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https://arxiv.org/abs/1608.06993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endParaRPr sz="500"/>
          </a:p>
        </p:txBody>
      </p:sp>
      <p:pic>
        <p:nvPicPr>
          <p:cNvPr descr="Image" id="602" name="Google Shape;602;p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9784" y="1721349"/>
            <a:ext cx="6884062" cy="274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07" name="Google Shape;607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8" name="Google Shape;608;p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86"/>
          <p:cNvSpPr txBox="1"/>
          <p:nvPr/>
        </p:nvSpPr>
        <p:spPr>
          <a:xfrm>
            <a:off x="4521550" y="2022550"/>
            <a:ext cx="3679800" cy="10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</a:t>
            </a:r>
            <a:r>
              <a:rPr b="1"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</a:t>
            </a: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RNN</a:t>
            </a:r>
            <a:endParaRPr sz="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/>
              <a:t>CNN</a:t>
            </a:r>
            <a:endParaRPr/>
          </a:p>
        </p:txBody>
      </p:sp>
      <p:pic>
        <p:nvPicPr>
          <p:cNvPr descr="Shape 969" id="256" name="Google Shape;256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789" y="1949575"/>
            <a:ext cx="7669042" cy="2122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61" name="Google Shape;261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55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263" name="Google Shape;263;p55"/>
          <p:cNvSpPr/>
          <p:nvPr/>
        </p:nvSpPr>
        <p:spPr>
          <a:xfrm>
            <a:off x="4464175" y="194750"/>
            <a:ext cx="4190400" cy="804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68" name="Google Shape;26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56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270" name="Google Shape;270;p56"/>
          <p:cNvSpPr/>
          <p:nvPr/>
        </p:nvSpPr>
        <p:spPr>
          <a:xfrm>
            <a:off x="4464175" y="194750"/>
            <a:ext cx="4190400" cy="804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75" name="Google Shape;275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57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277" name="Google Shape;277;p57"/>
          <p:cNvSpPr/>
          <p:nvPr/>
        </p:nvSpPr>
        <p:spPr>
          <a:xfrm>
            <a:off x="6152725" y="3544550"/>
            <a:ext cx="185400" cy="131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58"/>
          <p:cNvSpPr txBox="1"/>
          <p:nvPr/>
        </p:nvSpPr>
        <p:spPr>
          <a:xfrm>
            <a:off x="5069900" y="4912800"/>
            <a:ext cx="4074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http://cs231n.stanford.edu/slides/2017/cs231n_2017_lecture5.pdf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5" name="Google Shape;285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8500" y="1320869"/>
            <a:ext cx="6926978" cy="333995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58"/>
          <p:cNvSpPr/>
          <p:nvPr/>
        </p:nvSpPr>
        <p:spPr>
          <a:xfrm>
            <a:off x="6251200" y="1474525"/>
            <a:ext cx="1706400" cy="3111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58"/>
          <p:cNvSpPr/>
          <p:nvPr/>
        </p:nvSpPr>
        <p:spPr>
          <a:xfrm>
            <a:off x="4152275" y="2578775"/>
            <a:ext cx="1359600" cy="30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58"/>
          <p:cNvGrpSpPr/>
          <p:nvPr/>
        </p:nvGrpSpPr>
        <p:grpSpPr>
          <a:xfrm>
            <a:off x="6558800" y="1336651"/>
            <a:ext cx="1466850" cy="3423749"/>
            <a:chOff x="6482600" y="1336651"/>
            <a:chExt cx="1466850" cy="3423749"/>
          </a:xfrm>
        </p:grpSpPr>
        <p:pic>
          <p:nvPicPr>
            <p:cNvPr id="289" name="Google Shape;289;p5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482600" y="1336651"/>
              <a:ext cx="1466850" cy="3111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0" name="Google Shape;290;p5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613425" y="4459199"/>
              <a:ext cx="155451" cy="3012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59"/>
          <p:cNvSpPr txBox="1"/>
          <p:nvPr/>
        </p:nvSpPr>
        <p:spPr>
          <a:xfrm>
            <a:off x="5069900" y="4912800"/>
            <a:ext cx="4074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http://cs231n.stanford.edu/slides/2017/cs231n_2017_lecture5.pdf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8" name="Google Shape;298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8513" y="1320869"/>
            <a:ext cx="6926978" cy="3339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